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sldIdLst>
    <p:sldId id="256" r:id="rId2"/>
    <p:sldId id="269" r:id="rId3"/>
    <p:sldId id="261" r:id="rId4"/>
    <p:sldId id="263" r:id="rId5"/>
    <p:sldId id="262" r:id="rId6"/>
    <p:sldId id="257" r:id="rId7"/>
    <p:sldId id="258" r:id="rId8"/>
    <p:sldId id="259" r:id="rId9"/>
    <p:sldId id="264" r:id="rId10"/>
    <p:sldId id="260" r:id="rId11"/>
    <p:sldId id="267" r:id="rId12"/>
    <p:sldId id="266" r:id="rId13"/>
    <p:sldId id="268" r:id="rId14"/>
    <p:sldId id="272" r:id="rId15"/>
    <p:sldId id="271"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5357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7265" autoAdjust="0"/>
  </p:normalViewPr>
  <p:slideViewPr>
    <p:cSldViewPr snapToGrid="0" snapToObjects="1">
      <p:cViewPr>
        <p:scale>
          <a:sx n="94" d="100"/>
          <a:sy n="94" d="100"/>
        </p:scale>
        <p:origin x="-192" y="5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A9477-1568-458B-8882-939D733B4AE6}" type="datetimeFigureOut">
              <a:rPr lang="en-US" smtClean="0"/>
              <a:t>10/18/2019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79295-F972-4541-8CD6-0FCB1B03ABEE}" type="slidenum">
              <a:rPr lang="en-US" smtClean="0"/>
              <a:t>‹#›</a:t>
            </a:fld>
            <a:endParaRPr lang="en-US"/>
          </a:p>
        </p:txBody>
      </p:sp>
    </p:spTree>
    <p:extLst>
      <p:ext uri="{BB962C8B-B14F-4D97-AF65-F5344CB8AC3E}">
        <p14:creationId xmlns:p14="http://schemas.microsoft.com/office/powerpoint/2010/main" val="285029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Care Center:  Follow the Shelter in Place procedure and look to</a:t>
            </a:r>
            <a:r>
              <a:rPr lang="en-US" baseline="0" dirty="0" smtClean="0"/>
              <a:t> your Person in Charge for directions:  </a:t>
            </a:r>
            <a:r>
              <a:rPr lang="en-US" dirty="0" smtClean="0"/>
              <a:t>Move all residents/visitors/family members from Hearthstone and </a:t>
            </a:r>
            <a:r>
              <a:rPr lang="en-US" dirty="0" err="1" smtClean="0"/>
              <a:t>Springview</a:t>
            </a:r>
            <a:r>
              <a:rPr lang="en-US" dirty="0" smtClean="0"/>
              <a:t> across the way to the other two neighborhoods.  </a:t>
            </a:r>
          </a:p>
          <a:p>
            <a:r>
              <a:rPr lang="en-US" dirty="0" smtClean="0"/>
              <a:t>Villa:  Follow the Shelter in Plan procedure and look to your Person in Charge for directions:  Make sure all windows in apartments are closed and move the tenants to the hallways; place towels in front of the apartment doors to prevent the smoke</a:t>
            </a:r>
            <a:r>
              <a:rPr lang="en-US" baseline="0" dirty="0" smtClean="0"/>
              <a:t> from entering the apartments.</a:t>
            </a:r>
            <a:endParaRPr lang="en-US" dirty="0"/>
          </a:p>
        </p:txBody>
      </p:sp>
      <p:sp>
        <p:nvSpPr>
          <p:cNvPr id="4" name="Slide Number Placeholder 3"/>
          <p:cNvSpPr>
            <a:spLocks noGrp="1"/>
          </p:cNvSpPr>
          <p:nvPr>
            <p:ph type="sldNum" sz="quarter" idx="10"/>
          </p:nvPr>
        </p:nvSpPr>
        <p:spPr/>
        <p:txBody>
          <a:bodyPr/>
          <a:lstStyle/>
          <a:p>
            <a:fld id="{D8C79295-F972-4541-8CD6-0FCB1B03ABEE}" type="slidenum">
              <a:rPr lang="en-US" smtClean="0"/>
              <a:t>2</a:t>
            </a:fld>
            <a:endParaRPr lang="en-US"/>
          </a:p>
        </p:txBody>
      </p:sp>
    </p:spTree>
    <p:extLst>
      <p:ext uri="{BB962C8B-B14F-4D97-AF65-F5344CB8AC3E}">
        <p14:creationId xmlns:p14="http://schemas.microsoft.com/office/powerpoint/2010/main" val="279594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 Shut Off; Generator Shut off, Removal</a:t>
            </a:r>
            <a:r>
              <a:rPr lang="en-US" baseline="0" dirty="0" smtClean="0"/>
              <a:t> of Head &amp; Foot Boards.</a:t>
            </a:r>
            <a:endParaRPr lang="en-US" dirty="0"/>
          </a:p>
        </p:txBody>
      </p:sp>
      <p:sp>
        <p:nvSpPr>
          <p:cNvPr id="4" name="Slide Number Placeholder 3"/>
          <p:cNvSpPr>
            <a:spLocks noGrp="1"/>
          </p:cNvSpPr>
          <p:nvPr>
            <p:ph type="sldNum" sz="quarter" idx="10"/>
          </p:nvPr>
        </p:nvSpPr>
        <p:spPr/>
        <p:txBody>
          <a:bodyPr/>
          <a:lstStyle/>
          <a:p>
            <a:fld id="{D8C79295-F972-4541-8CD6-0FCB1B03ABEE}" type="slidenum">
              <a:rPr lang="en-US" smtClean="0"/>
              <a:t>13</a:t>
            </a:fld>
            <a:endParaRPr lang="en-US"/>
          </a:p>
        </p:txBody>
      </p:sp>
    </p:spTree>
    <p:extLst>
      <p:ext uri="{BB962C8B-B14F-4D97-AF65-F5344CB8AC3E}">
        <p14:creationId xmlns:p14="http://schemas.microsoft.com/office/powerpoint/2010/main" val="3206555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F5DD4-CF39-FD4B-8E8D-EE09AB8F7906}"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24418492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314711"/>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6F5DD4-CF39-FD4B-8E8D-EE09AB8F7906}"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35235016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457200" y="1298575"/>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2"/>
          <p:cNvSpPr>
            <a:spLocks noGrp="1"/>
          </p:cNvSpPr>
          <p:nvPr>
            <p:ph type="body" idx="1"/>
          </p:nvPr>
        </p:nvSpPr>
        <p:spPr>
          <a:xfrm>
            <a:off x="457200" y="2533939"/>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3"/>
          <p:cNvSpPr>
            <a:spLocks noGrp="1"/>
          </p:cNvSpPr>
          <p:nvPr>
            <p:ph sz="half" idx="2"/>
          </p:nvPr>
        </p:nvSpPr>
        <p:spPr>
          <a:xfrm>
            <a:off x="457200" y="3173701"/>
            <a:ext cx="4040188" cy="3205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3"/>
          </p:nvPr>
        </p:nvSpPr>
        <p:spPr>
          <a:xfrm>
            <a:off x="4645025" y="25339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5"/>
          <p:cNvSpPr>
            <a:spLocks noGrp="1"/>
          </p:cNvSpPr>
          <p:nvPr>
            <p:ph sz="quarter" idx="4"/>
          </p:nvPr>
        </p:nvSpPr>
        <p:spPr>
          <a:xfrm>
            <a:off x="4645025" y="3173701"/>
            <a:ext cx="4041775" cy="3205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Date Placeholder 6"/>
          <p:cNvSpPr>
            <a:spLocks noGrp="1"/>
          </p:cNvSpPr>
          <p:nvPr>
            <p:ph type="dt" sz="half" idx="10"/>
          </p:nvPr>
        </p:nvSpPr>
        <p:spPr>
          <a:xfrm>
            <a:off x="457200" y="6356350"/>
            <a:ext cx="2133600" cy="365125"/>
          </a:xfrm>
        </p:spPr>
        <p:txBody>
          <a:bodyPr/>
          <a:lstStyle/>
          <a:p>
            <a:fld id="{7C6F5DD4-CF39-FD4B-8E8D-EE09AB8F7906}" type="datetimeFigureOut">
              <a:rPr lang="en-US" smtClean="0"/>
              <a:t>10/18/2019</a:t>
            </a:fld>
            <a:endParaRPr lang="en-US"/>
          </a:p>
        </p:txBody>
      </p:sp>
      <p:sp>
        <p:nvSpPr>
          <p:cNvPr id="17" name="Footer Placeholder 7"/>
          <p:cNvSpPr>
            <a:spLocks noGrp="1"/>
          </p:cNvSpPr>
          <p:nvPr>
            <p:ph type="ftr" sz="quarter" idx="11"/>
          </p:nvPr>
        </p:nvSpPr>
        <p:spPr>
          <a:xfrm>
            <a:off x="3124200" y="6356350"/>
            <a:ext cx="2895600" cy="365125"/>
          </a:xfrm>
        </p:spPr>
        <p:txBody>
          <a:bodyPr/>
          <a:lstStyle/>
          <a:p>
            <a:endParaRPr lang="en-US"/>
          </a:p>
        </p:txBody>
      </p:sp>
      <p:sp>
        <p:nvSpPr>
          <p:cNvPr id="18" name="Slide Number Placeholder 8"/>
          <p:cNvSpPr>
            <a:spLocks noGrp="1"/>
          </p:cNvSpPr>
          <p:nvPr>
            <p:ph type="sldNum" sz="quarter" idx="12"/>
          </p:nvPr>
        </p:nvSpPr>
        <p:spPr>
          <a:xfrm>
            <a:off x="6553200" y="6356350"/>
            <a:ext cx="2133600" cy="365125"/>
          </a:xfrm>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17951451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306273"/>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533939"/>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173701"/>
            <a:ext cx="4040188" cy="3205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5339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173701"/>
            <a:ext cx="4041775" cy="3205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6F5DD4-CF39-FD4B-8E8D-EE09AB8F7906}"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36143942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006" y="7829"/>
            <a:ext cx="4448210" cy="1143000"/>
          </a:xfrm>
        </p:spPr>
        <p:txBody>
          <a:bodyPr/>
          <a:lstStyle>
            <a:lvl1pPr>
              <a:defRPr>
                <a:solidFill>
                  <a:schemeClr val="bg1"/>
                </a:solidFill>
              </a:defRPr>
            </a:lvl1pPr>
          </a:lstStyle>
          <a:p>
            <a:r>
              <a:rPr lang="en-US" dirty="0" smtClean="0"/>
              <a:t>Master title style</a:t>
            </a:r>
            <a:endParaRPr lang="en-US" dirty="0"/>
          </a:p>
        </p:txBody>
      </p:sp>
    </p:spTree>
    <p:extLst>
      <p:ext uri="{BB962C8B-B14F-4D97-AF65-F5344CB8AC3E}">
        <p14:creationId xmlns:p14="http://schemas.microsoft.com/office/powerpoint/2010/main" val="20847146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506153"/>
            <a:ext cx="4661285" cy="1949786"/>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52273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032180" y="2937953"/>
            <a:ext cx="4661285" cy="1949786"/>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368191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668" y="3467443"/>
            <a:ext cx="4661285" cy="2437096"/>
          </a:xfrm>
        </p:spPr>
        <p:txBody>
          <a:bodyPr/>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393685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0960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_Hospitality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92756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_Hospitality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19073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517"/>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578485"/>
            <a:ext cx="8229600" cy="3616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F5DD4-CF39-FD4B-8E8D-EE09AB8F7906}"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41735645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_Hospitality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04284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Blank_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19904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C6F5DD4-CF39-FD4B-8E8D-EE09AB8F7906}"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31545559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333885"/>
            <a:ext cx="3008313" cy="1162050"/>
          </a:xfrm>
        </p:spPr>
        <p:txBody>
          <a:bodyPr anchor="b"/>
          <a:lstStyle>
            <a:lvl1pPr algn="l">
              <a:defRPr sz="2000" b="1">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33885"/>
            <a:ext cx="5111750" cy="4869873"/>
          </a:xfrm>
        </p:spPr>
        <p:txBody>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95935"/>
            <a:ext cx="3008313" cy="370782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C6F5DD4-CF39-FD4B-8E8D-EE09AB8F7906}"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242901187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333885"/>
            <a:ext cx="3008313" cy="1162050"/>
          </a:xfrm>
        </p:spPr>
        <p:txBody>
          <a:bodyPr anchor="b"/>
          <a:lstStyle>
            <a:lvl1pPr algn="l">
              <a:defRPr sz="2000" b="1">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33885"/>
            <a:ext cx="5111750" cy="486987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95935"/>
            <a:ext cx="3008313" cy="370782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C6F5DD4-CF39-FD4B-8E8D-EE09AB8F7906}"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34162728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1">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3"/>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rgbClr val="535758"/>
                </a:solidFill>
              </a:defRPr>
            </a:lvl1pPr>
          </a:lstStyle>
          <a:p>
            <a:fld id="{7C6F5DD4-CF39-FD4B-8E8D-EE09AB8F7906}" type="datetimeFigureOut">
              <a:rPr lang="en-US" smtClean="0"/>
              <a:pPr/>
              <a:t>10/18/2019</a:t>
            </a:fld>
            <a:endParaRPr lang="en-US" dirty="0"/>
          </a:p>
        </p:txBody>
      </p:sp>
      <p:sp>
        <p:nvSpPr>
          <p:cNvPr id="6" name="Footer Placeholder 5"/>
          <p:cNvSpPr>
            <a:spLocks noGrp="1"/>
          </p:cNvSpPr>
          <p:nvPr>
            <p:ph type="ftr" sz="quarter" idx="11"/>
          </p:nvPr>
        </p:nvSpPr>
        <p:spPr/>
        <p:txBody>
          <a:bodyPr/>
          <a:lstStyle>
            <a:lvl1pPr>
              <a:defRPr>
                <a:solidFill>
                  <a:srgbClr val="535758"/>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2"/>
                </a:solidFill>
              </a:defRPr>
            </a:lvl1pPr>
          </a:lstStyle>
          <a:p>
            <a:fld id="{5CCA1A91-9D3D-284E-A85E-6D94126321A5}" type="slidenum">
              <a:rPr lang="en-US" smtClean="0"/>
              <a:pPr/>
              <a:t>‹#›</a:t>
            </a:fld>
            <a:endParaRPr lang="en-US" dirty="0"/>
          </a:p>
        </p:txBody>
      </p:sp>
    </p:spTree>
    <p:extLst>
      <p:ext uri="{BB962C8B-B14F-4D97-AF65-F5344CB8AC3E}">
        <p14:creationId xmlns:p14="http://schemas.microsoft.com/office/powerpoint/2010/main" val="17590841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200400" y="4800600"/>
            <a:ext cx="5486400" cy="566738"/>
          </a:xfrm>
        </p:spPr>
        <p:txBody>
          <a:bodyPr anchor="b"/>
          <a:lstStyle>
            <a:lvl1pPr algn="l">
              <a:defRPr sz="2000" b="1">
                <a:solidFill>
                  <a:schemeClr val="accent3"/>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00400"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200400"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200400" y="6356350"/>
            <a:ext cx="997527" cy="365125"/>
          </a:xfrm>
        </p:spPr>
        <p:txBody>
          <a:bodyPr/>
          <a:lstStyle>
            <a:lvl1pPr>
              <a:defRPr>
                <a:solidFill>
                  <a:srgbClr val="535758"/>
                </a:solidFill>
              </a:defRPr>
            </a:lvl1pPr>
          </a:lstStyle>
          <a:p>
            <a:fld id="{7C6F5DD4-CF39-FD4B-8E8D-EE09AB8F7906}" type="datetimeFigureOut">
              <a:rPr lang="en-US" smtClean="0"/>
              <a:pPr/>
              <a:t>10/18/2019</a:t>
            </a:fld>
            <a:endParaRPr lang="en-US" dirty="0"/>
          </a:p>
        </p:txBody>
      </p:sp>
      <p:sp>
        <p:nvSpPr>
          <p:cNvPr id="6" name="Footer Placeholder 5"/>
          <p:cNvSpPr>
            <a:spLocks noGrp="1"/>
          </p:cNvSpPr>
          <p:nvPr>
            <p:ph type="ftr" sz="quarter" idx="11"/>
          </p:nvPr>
        </p:nvSpPr>
        <p:spPr>
          <a:xfrm>
            <a:off x="4197926" y="6356350"/>
            <a:ext cx="3360498" cy="365125"/>
          </a:xfrm>
        </p:spPr>
        <p:txBody>
          <a:bodyPr/>
          <a:lstStyle>
            <a:lvl1pPr>
              <a:defRPr>
                <a:solidFill>
                  <a:srgbClr val="535758"/>
                </a:solidFill>
              </a:defRPr>
            </a:lvl1pPr>
          </a:lstStyle>
          <a:p>
            <a:endParaRPr lang="en-US" dirty="0"/>
          </a:p>
        </p:txBody>
      </p:sp>
      <p:sp>
        <p:nvSpPr>
          <p:cNvPr id="7" name="Slide Number Placeholder 6"/>
          <p:cNvSpPr>
            <a:spLocks noGrp="1"/>
          </p:cNvSpPr>
          <p:nvPr>
            <p:ph type="sldNum" sz="quarter" idx="12"/>
          </p:nvPr>
        </p:nvSpPr>
        <p:spPr>
          <a:xfrm>
            <a:off x="7558424" y="6356350"/>
            <a:ext cx="1128376" cy="365125"/>
          </a:xfrm>
        </p:spPr>
        <p:txBody>
          <a:bodyPr/>
          <a:lstStyle>
            <a:lvl1pPr>
              <a:defRPr>
                <a:solidFill>
                  <a:srgbClr val="535758"/>
                </a:solidFill>
              </a:defRPr>
            </a:lvl1pPr>
          </a:lstStyle>
          <a:p>
            <a:fld id="{5CCA1A91-9D3D-284E-A85E-6D94126321A5}" type="slidenum">
              <a:rPr lang="en-US" smtClean="0"/>
              <a:pPr/>
              <a:t>‹#›</a:t>
            </a:fld>
            <a:endParaRPr lang="en-US" dirty="0"/>
          </a:p>
        </p:txBody>
      </p:sp>
    </p:spTree>
    <p:extLst>
      <p:ext uri="{BB962C8B-B14F-4D97-AF65-F5344CB8AC3E}">
        <p14:creationId xmlns:p14="http://schemas.microsoft.com/office/powerpoint/2010/main" val="42640784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645438" y="4800600"/>
            <a:ext cx="5486400" cy="566738"/>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10" name="Picture Placeholder 2"/>
          <p:cNvSpPr>
            <a:spLocks noGrp="1"/>
          </p:cNvSpPr>
          <p:nvPr>
            <p:ph type="pic" idx="1"/>
          </p:nvPr>
        </p:nvSpPr>
        <p:spPr>
          <a:xfrm>
            <a:off x="64543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Text Placeholder 3"/>
          <p:cNvSpPr>
            <a:spLocks noGrp="1"/>
          </p:cNvSpPr>
          <p:nvPr>
            <p:ph type="body" sz="half" idx="2"/>
          </p:nvPr>
        </p:nvSpPr>
        <p:spPr>
          <a:xfrm>
            <a:off x="64543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945535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C6F5DD4-CF39-FD4B-8E8D-EE09AB8F7906}"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34846292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C6F5DD4-CF39-FD4B-8E8D-EE09AB8F7906}"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16525676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C6F5DD4-CF39-FD4B-8E8D-EE09AB8F7906}"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44037126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C6F5DD4-CF39-FD4B-8E8D-EE09AB8F7906}"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28115800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C6F5DD4-CF39-FD4B-8E8D-EE09AB8F7906}"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23888759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1" y="1275243"/>
            <a:ext cx="4984557" cy="1741969"/>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95566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1" y="1275243"/>
            <a:ext cx="4984557" cy="1741969"/>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03238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2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C6F5DD4-CF39-FD4B-8E8D-EE09AB8F7906}"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1708953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C6F5DD4-CF39-FD4B-8E8D-EE09AB8F7906}"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24746737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C6F5DD4-CF39-FD4B-8E8D-EE09AB8F7906}"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21597471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1">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6F5DD4-CF39-FD4B-8E8D-EE09AB8F7906}"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41884334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02772"/>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45773"/>
            <a:ext cx="4038600" cy="368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45773"/>
            <a:ext cx="4038600" cy="36810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6F5DD4-CF39-FD4B-8E8D-EE09AB8F7906}"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2255501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02772"/>
            <a:ext cx="8229600" cy="1143000"/>
          </a:xfrm>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2545773"/>
            <a:ext cx="4038600" cy="368107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45773"/>
            <a:ext cx="4038600" cy="36810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C6F5DD4-CF39-FD4B-8E8D-EE09AB8F7906}"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A1A91-9D3D-284E-A85E-6D94126321A5}" type="slidenum">
              <a:rPr lang="en-US" smtClean="0"/>
              <a:t>‹#›</a:t>
            </a:fld>
            <a:endParaRPr lang="en-US"/>
          </a:p>
        </p:txBody>
      </p:sp>
    </p:spTree>
    <p:extLst>
      <p:ext uri="{BB962C8B-B14F-4D97-AF65-F5344CB8AC3E}">
        <p14:creationId xmlns:p14="http://schemas.microsoft.com/office/powerpoint/2010/main" val="24243158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524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09212"/>
            <a:ext cx="8229600" cy="36169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535758"/>
                </a:solidFill>
              </a:defRPr>
            </a:lvl1pPr>
          </a:lstStyle>
          <a:p>
            <a:fld id="{7C6F5DD4-CF39-FD4B-8E8D-EE09AB8F7906}" type="datetimeFigureOut">
              <a:rPr lang="en-US" smtClean="0"/>
              <a:pPr/>
              <a:t>10/18/2019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535758"/>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535758"/>
                </a:solidFill>
              </a:defRPr>
            </a:lvl1pPr>
          </a:lstStyle>
          <a:p>
            <a:fld id="{5CCA1A91-9D3D-284E-A85E-6D94126321A5}" type="slidenum">
              <a:rPr lang="en-US" smtClean="0"/>
              <a:pPr/>
              <a:t>‹#›</a:t>
            </a:fld>
            <a:endParaRPr lang="en-US" dirty="0"/>
          </a:p>
        </p:txBody>
      </p:sp>
    </p:spTree>
    <p:extLst>
      <p:ext uri="{BB962C8B-B14F-4D97-AF65-F5344CB8AC3E}">
        <p14:creationId xmlns:p14="http://schemas.microsoft.com/office/powerpoint/2010/main" val="317326237"/>
      </p:ext>
    </p:extLst>
  </p:cSld>
  <p:clrMap bg1="lt1" tx1="dk1" bg2="lt2" tx2="dk2" accent1="accent1" accent2="accent2" accent3="accent3" accent4="accent4" accent5="accent5" accent6="accent6" hlink="hlink" folHlink="folHlink"/>
  <p:sldLayoutIdLst>
    <p:sldLayoutId id="2147483709" r:id="rId1"/>
    <p:sldLayoutId id="2147483698" r:id="rId2"/>
    <p:sldLayoutId id="2147483716" r:id="rId3"/>
    <p:sldLayoutId id="2147483697" r:id="rId4"/>
    <p:sldLayoutId id="2147483699" r:id="rId5"/>
    <p:sldLayoutId id="2147483718" r:id="rId6"/>
    <p:sldLayoutId id="2147483700" r:id="rId7"/>
    <p:sldLayoutId id="2147483720" r:id="rId8"/>
    <p:sldLayoutId id="2147483719" r:id="rId9"/>
    <p:sldLayoutId id="2147483701" r:id="rId10"/>
    <p:sldLayoutId id="2147483722" r:id="rId11"/>
    <p:sldLayoutId id="2147483721" r:id="rId12"/>
    <p:sldLayoutId id="2147483702" r:id="rId13"/>
    <p:sldLayoutId id="2147483717" r:id="rId14"/>
    <p:sldLayoutId id="2147483729" r:id="rId15"/>
    <p:sldLayoutId id="2147483728" r:id="rId16"/>
    <p:sldLayoutId id="2147483710" r:id="rId17"/>
    <p:sldLayoutId id="2147483725" r:id="rId18"/>
    <p:sldLayoutId id="2147483711" r:id="rId19"/>
    <p:sldLayoutId id="2147483712" r:id="rId20"/>
    <p:sldLayoutId id="2147483713" r:id="rId21"/>
    <p:sldLayoutId id="2147483704" r:id="rId22"/>
    <p:sldLayoutId id="2147483724" r:id="rId23"/>
    <p:sldLayoutId id="2147483723" r:id="rId24"/>
    <p:sldLayoutId id="2147483705" r:id="rId25"/>
    <p:sldLayoutId id="2147483715" r:id="rId26"/>
    <p:sldLayoutId id="2147483730" r:id="rId27"/>
    <p:sldLayoutId id="2147483706" r:id="rId28"/>
    <p:sldLayoutId id="2147483727" r:id="rId29"/>
    <p:sldLayoutId id="2147483726" r:id="rId30"/>
    <p:sldLayoutId id="2147483707" r:id="rId31"/>
    <p:sldLayoutId id="2147483708" r:id="rId32"/>
    <p:sldLayoutId id="2147483714" r:id="rId3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380" y="1157224"/>
            <a:ext cx="5349240" cy="1627632"/>
          </a:xfrm>
        </p:spPr>
      </p:pic>
      <p:sp>
        <p:nvSpPr>
          <p:cNvPr id="3" name="Rectangle 2"/>
          <p:cNvSpPr/>
          <p:nvPr/>
        </p:nvSpPr>
        <p:spPr>
          <a:xfrm>
            <a:off x="1460414" y="2967335"/>
            <a:ext cx="6223178" cy="1569660"/>
          </a:xfrm>
          <a:prstGeom prst="rect">
            <a:avLst/>
          </a:prstGeom>
          <a:noFill/>
        </p:spPr>
        <p:txBody>
          <a:bodyPr wrap="none" lIns="91440" tIns="45720" rIns="91440" bIns="45720">
            <a:spAutoFit/>
          </a:bodyPr>
          <a:lstStyle/>
          <a:p>
            <a:pPr algn="ctr"/>
            <a:r>
              <a:rPr lang="en-US" sz="9600" b="1" cap="all" spc="0" dirty="0" smtClean="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rPr>
              <a:t>Safety</a:t>
            </a: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9600" b="1" cap="all" spc="0" dirty="0" smtClean="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rPr>
              <a:t>Day</a:t>
            </a:r>
            <a:endParaRPr lang="en-US" sz="9600" b="1" cap="all" spc="0" dirty="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endParaRPr>
          </a:p>
        </p:txBody>
      </p:sp>
      <p:sp>
        <p:nvSpPr>
          <p:cNvPr id="4" name="TextBox 3"/>
          <p:cNvSpPr txBox="1"/>
          <p:nvPr/>
        </p:nvSpPr>
        <p:spPr>
          <a:xfrm>
            <a:off x="2346960" y="5323840"/>
            <a:ext cx="4531360" cy="646331"/>
          </a:xfrm>
          <a:prstGeom prst="rect">
            <a:avLst/>
          </a:prstGeom>
          <a:noFill/>
        </p:spPr>
        <p:txBody>
          <a:bodyPr wrap="square" rtlCol="0">
            <a:spAutoFit/>
          </a:bodyPr>
          <a:lstStyle/>
          <a:p>
            <a:pPr algn="ctr"/>
            <a:r>
              <a:rPr lang="en-US" dirty="0" smtClean="0"/>
              <a:t>Presented by:  </a:t>
            </a:r>
          </a:p>
          <a:p>
            <a:pPr algn="ctr"/>
            <a:r>
              <a:rPr lang="en-US" dirty="0" smtClean="0"/>
              <a:t>Jennifer Meyer</a:t>
            </a:r>
            <a:endParaRPr lang="en-US" dirty="0"/>
          </a:p>
        </p:txBody>
      </p:sp>
    </p:spTree>
    <p:extLst>
      <p:ext uri="{BB962C8B-B14F-4D97-AF65-F5344CB8AC3E}">
        <p14:creationId xmlns:p14="http://schemas.microsoft.com/office/powerpoint/2010/main" val="38180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Blanket Drag</a:t>
            </a:r>
            <a:endParaRPr lang="en-US" dirty="0"/>
          </a:p>
        </p:txBody>
      </p:sp>
      <p:pic>
        <p:nvPicPr>
          <p:cNvPr id="4098" name="Picture 2" descr="C:\Users\jrmeyer.BHS\Desktop\Blanket Dr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55" y="2487517"/>
            <a:ext cx="3017043" cy="40227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878" y="2487517"/>
            <a:ext cx="3005137" cy="401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down)">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Breakers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380" y="2319866"/>
            <a:ext cx="3121660" cy="416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18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Extinguisher Use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920" y="2565400"/>
            <a:ext cx="5262880" cy="394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17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Booths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255" y="2303780"/>
            <a:ext cx="558165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32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42"/>
                                        </p:tgtEl>
                                        <p:attrNameLst>
                                          <p:attrName>r</p:attrName>
                                        </p:attrNameLst>
                                      </p:cBhvr>
                                    </p:animRot>
                                    <p:animRot by="-240000">
                                      <p:cBhvr>
                                        <p:cTn id="7" dur="200" fill="hold">
                                          <p:stCondLst>
                                            <p:cond delay="200"/>
                                          </p:stCondLst>
                                        </p:cTn>
                                        <p:tgtEl>
                                          <p:spTgt spid="10242"/>
                                        </p:tgtEl>
                                        <p:attrNameLst>
                                          <p:attrName>r</p:attrName>
                                        </p:attrNameLst>
                                      </p:cBhvr>
                                    </p:animRot>
                                    <p:animRot by="240000">
                                      <p:cBhvr>
                                        <p:cTn id="8" dur="200" fill="hold">
                                          <p:stCondLst>
                                            <p:cond delay="400"/>
                                          </p:stCondLst>
                                        </p:cTn>
                                        <p:tgtEl>
                                          <p:spTgt spid="10242"/>
                                        </p:tgtEl>
                                        <p:attrNameLst>
                                          <p:attrName>r</p:attrName>
                                        </p:attrNameLst>
                                      </p:cBhvr>
                                    </p:animRot>
                                    <p:animRot by="-240000">
                                      <p:cBhvr>
                                        <p:cTn id="9" dur="200" fill="hold">
                                          <p:stCondLst>
                                            <p:cond delay="600"/>
                                          </p:stCondLst>
                                        </p:cTn>
                                        <p:tgtEl>
                                          <p:spTgt spid="10242"/>
                                        </p:tgtEl>
                                        <p:attrNameLst>
                                          <p:attrName>r</p:attrName>
                                        </p:attrNameLst>
                                      </p:cBhvr>
                                    </p:animRot>
                                    <p:animRot by="120000">
                                      <p:cBhvr>
                                        <p:cTn id="10" dur="200" fill="hold">
                                          <p:stCondLst>
                                            <p:cond delay="800"/>
                                          </p:stCondLst>
                                        </p:cTn>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from Outside Partners</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This exercise functioned very well. The staff observed appeared to have good working knowledge of the emergency plan and procedures. There was very good leadership and decision making. The plan is well laid out and complete. Staff moved the patients very efficiently and demonstrated a knowledge of the individual needs for the patients. </a:t>
            </a:r>
          </a:p>
          <a:p>
            <a:r>
              <a:rPr lang="en-US" dirty="0"/>
              <a:t>This evacuation was carried out in a safe manner and there were no observed life safety issues. The areas noted for improvement are small and easily correctable. </a:t>
            </a:r>
          </a:p>
          <a:p>
            <a:r>
              <a:rPr lang="en-US" dirty="0"/>
              <a:t>I was impressed with the level of staff engagement, and the support management showed for this exercise. All of the staff at this facility showed commitment and caring for their clients and the desire to keep them safe in the event of an emergency. </a:t>
            </a:r>
            <a:endParaRPr lang="en-US" dirty="0" smtClean="0"/>
          </a:p>
          <a:p>
            <a:endParaRPr lang="en-US" b="1" dirty="0"/>
          </a:p>
        </p:txBody>
      </p:sp>
    </p:spTree>
    <p:extLst>
      <p:ext uri="{BB962C8B-B14F-4D97-AF65-F5344CB8AC3E}">
        <p14:creationId xmlns:p14="http://schemas.microsoft.com/office/powerpoint/2010/main" val="391389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OFI’s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Clearly assigning Incident Command and Person in Charge for both sides.</a:t>
            </a:r>
          </a:p>
          <a:p>
            <a:r>
              <a:rPr lang="en-US" dirty="0" smtClean="0"/>
              <a:t>Updating our stair chair in Villa for easier use by staff/volunteers.</a:t>
            </a:r>
          </a:p>
          <a:p>
            <a:r>
              <a:rPr lang="en-US" dirty="0" smtClean="0"/>
              <a:t>Evacuation Maps to be updated on Villa and Care Center side.</a:t>
            </a:r>
          </a:p>
          <a:p>
            <a:r>
              <a:rPr lang="en-US" dirty="0" smtClean="0"/>
              <a:t>Internal naming of regions within facility unclear.  Update to make clearer to understand.</a:t>
            </a:r>
          </a:p>
          <a:p>
            <a:r>
              <a:rPr lang="en-US" dirty="0" smtClean="0"/>
              <a:t>Labeling our Person in Charge so everyone knows who that is.  (Charge Nurse, </a:t>
            </a:r>
            <a:r>
              <a:rPr lang="en-US" dirty="0" err="1" smtClean="0"/>
              <a:t>etc</a:t>
            </a:r>
            <a:r>
              <a:rPr lang="en-US" dirty="0" smtClean="0"/>
              <a:t>)</a:t>
            </a:r>
          </a:p>
          <a:p>
            <a:r>
              <a:rPr lang="en-US" dirty="0" smtClean="0"/>
              <a:t>Better communication to our Incident Command.  (evacuation area)</a:t>
            </a:r>
          </a:p>
          <a:p>
            <a:r>
              <a:rPr lang="en-US" dirty="0" smtClean="0"/>
              <a:t>Better communication from Incident Command.</a:t>
            </a:r>
          </a:p>
          <a:p>
            <a:endParaRPr lang="en-US" dirty="0" smtClean="0"/>
          </a:p>
          <a:p>
            <a:pPr lvl="1"/>
            <a:endParaRPr lang="en-US" dirty="0" smtClean="0"/>
          </a:p>
        </p:txBody>
      </p:sp>
    </p:spTree>
    <p:extLst>
      <p:ext uri="{BB962C8B-B14F-4D97-AF65-F5344CB8AC3E}">
        <p14:creationId xmlns:p14="http://schemas.microsoft.com/office/powerpoint/2010/main" val="42917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 Release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385917"/>
            <a:ext cx="7901032" cy="411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17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Scenario</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Fire started in the kitchen of 3</a:t>
            </a:r>
            <a:r>
              <a:rPr lang="en-US" baseline="30000" dirty="0" smtClean="0"/>
              <a:t>rd</a:t>
            </a:r>
            <a:r>
              <a:rPr lang="en-US" dirty="0" smtClean="0"/>
              <a:t> floor Assisted Living.  Full evacuation of the building to happen due to more than half of the 3</a:t>
            </a:r>
            <a:r>
              <a:rPr lang="en-US" baseline="30000" dirty="0" smtClean="0"/>
              <a:t>rd</a:t>
            </a:r>
            <a:r>
              <a:rPr lang="en-US" dirty="0" smtClean="0"/>
              <a:t> floor burning with inability to control the fire.  </a:t>
            </a:r>
          </a:p>
          <a:p>
            <a:pPr lvl="1"/>
            <a:r>
              <a:rPr lang="en-US" dirty="0" smtClean="0"/>
              <a:t>Second Phase:  Care Center to be fully evacuated due to fire engulfing the Villa and working its way to the Care Center with the smoke to thick to shelter in place.</a:t>
            </a:r>
          </a:p>
          <a:p>
            <a:r>
              <a:rPr lang="en-US" dirty="0" smtClean="0"/>
              <a:t>Weather NOT in our favor:</a:t>
            </a:r>
          </a:p>
          <a:p>
            <a:pPr lvl="1"/>
            <a:r>
              <a:rPr lang="en-US" dirty="0" smtClean="0"/>
              <a:t>Brush Fire by the water town is moving its way towards the Care Center.  The smoke is very dense and its working its way into the Care Center HVAC system.  </a:t>
            </a:r>
          </a:p>
        </p:txBody>
      </p:sp>
    </p:spTree>
    <p:extLst>
      <p:ext uri="{BB962C8B-B14F-4D97-AF65-F5344CB8AC3E}">
        <p14:creationId xmlns:p14="http://schemas.microsoft.com/office/powerpoint/2010/main" val="458810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Partners </a:t>
            </a:r>
            <a:endParaRPr lang="en-US" dirty="0"/>
          </a:p>
        </p:txBody>
      </p:sp>
      <p:sp>
        <p:nvSpPr>
          <p:cNvPr id="3" name="Content Placeholder 2"/>
          <p:cNvSpPr>
            <a:spLocks noGrp="1"/>
          </p:cNvSpPr>
          <p:nvPr>
            <p:ph idx="1"/>
          </p:nvPr>
        </p:nvSpPr>
        <p:spPr/>
        <p:txBody>
          <a:bodyPr>
            <a:normAutofit lnSpcReduction="10000"/>
          </a:bodyPr>
          <a:lstStyle/>
          <a:p>
            <a:r>
              <a:rPr lang="en-US" dirty="0" smtClean="0"/>
              <a:t>Red Wing Police Department – Captain Tony Grosso</a:t>
            </a:r>
          </a:p>
          <a:p>
            <a:r>
              <a:rPr lang="en-US" dirty="0" smtClean="0"/>
              <a:t>Red Wing Fire Department – Andy </a:t>
            </a:r>
            <a:r>
              <a:rPr lang="en-US" dirty="0" err="1" smtClean="0"/>
              <a:t>Speltz</a:t>
            </a:r>
            <a:endParaRPr lang="en-US" dirty="0" smtClean="0"/>
          </a:p>
          <a:p>
            <a:r>
              <a:rPr lang="en-US" dirty="0" smtClean="0"/>
              <a:t>Goodhue County Health and Human Services – Heather </a:t>
            </a:r>
            <a:r>
              <a:rPr lang="en-US" dirty="0" err="1" smtClean="0"/>
              <a:t>Ardnt</a:t>
            </a:r>
            <a:endParaRPr lang="en-US" dirty="0"/>
          </a:p>
          <a:p>
            <a:r>
              <a:rPr lang="en-US" dirty="0" smtClean="0"/>
              <a:t>Deputy State Fire Marshal – Steven </a:t>
            </a:r>
            <a:r>
              <a:rPr lang="en-US" dirty="0" err="1" smtClean="0"/>
              <a:t>Jurrens</a:t>
            </a:r>
            <a:endParaRPr lang="en-US" dirty="0" smtClean="0"/>
          </a:p>
          <a:p>
            <a:endParaRPr lang="en-US" dirty="0"/>
          </a:p>
        </p:txBody>
      </p:sp>
    </p:spTree>
    <p:extLst>
      <p:ext uri="{BB962C8B-B14F-4D97-AF65-F5344CB8AC3E}">
        <p14:creationId xmlns:p14="http://schemas.microsoft.com/office/powerpoint/2010/main" val="191989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rmeyer.BHS\Desktop\Fire Tru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642" y="1344517"/>
            <a:ext cx="6936317" cy="520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09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Partners</a:t>
            </a:r>
            <a:endParaRPr lang="en-US" dirty="0"/>
          </a:p>
        </p:txBody>
      </p:sp>
      <p:sp>
        <p:nvSpPr>
          <p:cNvPr id="3" name="Content Placeholder 2"/>
          <p:cNvSpPr>
            <a:spLocks noGrp="1"/>
          </p:cNvSpPr>
          <p:nvPr>
            <p:ph idx="1"/>
          </p:nvPr>
        </p:nvSpPr>
        <p:spPr/>
        <p:txBody>
          <a:bodyPr>
            <a:normAutofit lnSpcReduction="10000"/>
          </a:bodyPr>
          <a:lstStyle/>
          <a:p>
            <a:r>
              <a:rPr lang="en-US" dirty="0" smtClean="0"/>
              <a:t>ALL Employees of St. Crispin Living Community.  (76 participated)</a:t>
            </a:r>
          </a:p>
          <a:p>
            <a:r>
              <a:rPr lang="en-US" dirty="0" smtClean="0"/>
              <a:t>Residents of the Care Center</a:t>
            </a:r>
          </a:p>
          <a:p>
            <a:r>
              <a:rPr lang="en-US" dirty="0" smtClean="0"/>
              <a:t>Tenants of the Assisted Living/Memory Care.</a:t>
            </a:r>
          </a:p>
          <a:p>
            <a:r>
              <a:rPr lang="en-US" dirty="0" smtClean="0"/>
              <a:t>Family members in building at the time.</a:t>
            </a:r>
          </a:p>
          <a:p>
            <a:r>
              <a:rPr lang="en-US" dirty="0" smtClean="0"/>
              <a:t>Any visitors in the building at the time.</a:t>
            </a:r>
          </a:p>
          <a:p>
            <a:pPr marL="0" indent="0">
              <a:buNone/>
            </a:pPr>
            <a:endParaRPr lang="en-US" dirty="0"/>
          </a:p>
        </p:txBody>
      </p:sp>
    </p:spTree>
    <p:extLst>
      <p:ext uri="{BB962C8B-B14F-4D97-AF65-F5344CB8AC3E}">
        <p14:creationId xmlns:p14="http://schemas.microsoft.com/office/powerpoint/2010/main" val="112563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Panels</a:t>
            </a:r>
            <a:endParaRPr lang="en-US" dirty="0"/>
          </a:p>
        </p:txBody>
      </p:sp>
      <p:pic>
        <p:nvPicPr>
          <p:cNvPr id="1026" name="Picture 2" descr="C:\Users\jrmeyer.BHS\Desktop\Villa Fire Pan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 y="2580640"/>
            <a:ext cx="2895838" cy="38611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rmeyer.BHS\Desktop\Fire Panel 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63" y="2580958"/>
            <a:ext cx="2795278" cy="372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Mattress Drag</a:t>
            </a:r>
            <a:endParaRPr lang="en-US" dirty="0"/>
          </a:p>
        </p:txBody>
      </p:sp>
      <p:pic>
        <p:nvPicPr>
          <p:cNvPr id="2050" name="Picture 2" descr="C:\Users\jrmeyer.BHS\Desktop\Mattress Dr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764" y="2487517"/>
            <a:ext cx="3040141" cy="405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3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Stair Chair</a:t>
            </a:r>
            <a:endParaRPr lang="en-US" dirty="0"/>
          </a:p>
        </p:txBody>
      </p:sp>
      <p:pic>
        <p:nvPicPr>
          <p:cNvPr id="3074" name="Picture 2" descr="C:\Users\jrmeyer.BHS\Desktop\Stair Ch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880" y="2487517"/>
            <a:ext cx="3039594" cy="405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9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Stair Chair Fun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690" y="2346960"/>
            <a:ext cx="3215640" cy="428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16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 PPT Template_AQUA_BH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TotalTime>
  <Words>541</Words>
  <Application>Microsoft Office PowerPoint</Application>
  <PresentationFormat>On-screen Show (4:3)</PresentationFormat>
  <Paragraphs>45</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2014 PPT Template_AQUA_BHS</vt:lpstr>
      <vt:lpstr>PowerPoint Presentation</vt:lpstr>
      <vt:lpstr>Emergency Scenario</vt:lpstr>
      <vt:lpstr>External Partners </vt:lpstr>
      <vt:lpstr>PowerPoint Presentation</vt:lpstr>
      <vt:lpstr>Internal Partners</vt:lpstr>
      <vt:lpstr>Fire Panels</vt:lpstr>
      <vt:lpstr>Mattress Drag</vt:lpstr>
      <vt:lpstr>Stair Chair</vt:lpstr>
      <vt:lpstr>Stair Chair Fun</vt:lpstr>
      <vt:lpstr>Blanket Drag</vt:lpstr>
      <vt:lpstr>Circuit Breakers</vt:lpstr>
      <vt:lpstr>Fire Extinguisher Use</vt:lpstr>
      <vt:lpstr>Other Booths</vt:lpstr>
      <vt:lpstr>Strengths from Outside Partners</vt:lpstr>
      <vt:lpstr>OFI’s</vt:lpstr>
      <vt:lpstr>Press Release</vt:lpstr>
    </vt:vector>
  </TitlesOfParts>
  <Company>Benedictine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Thoreson</dc:creator>
  <cp:lastModifiedBy>Sailer, Kristen</cp:lastModifiedBy>
  <cp:revision>43</cp:revision>
  <dcterms:created xsi:type="dcterms:W3CDTF">2014-01-22T14:34:51Z</dcterms:created>
  <dcterms:modified xsi:type="dcterms:W3CDTF">2019-10-18T17:42:02Z</dcterms:modified>
</cp:coreProperties>
</file>